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517" r:id="rId2"/>
    <p:sldId id="2809" r:id="rId3"/>
    <p:sldId id="2810" r:id="rId4"/>
    <p:sldId id="2812" r:id="rId5"/>
    <p:sldId id="2814" r:id="rId6"/>
    <p:sldId id="2808" r:id="rId7"/>
    <p:sldId id="2815" r:id="rId8"/>
    <p:sldId id="2816" r:id="rId9"/>
    <p:sldId id="2817" r:id="rId10"/>
    <p:sldId id="2818" r:id="rId11"/>
    <p:sldId id="2819" r:id="rId12"/>
    <p:sldId id="2820" r:id="rId13"/>
    <p:sldId id="2821" r:id="rId14"/>
    <p:sldId id="2822" r:id="rId15"/>
    <p:sldId id="2823" r:id="rId16"/>
    <p:sldId id="2824" r:id="rId17"/>
    <p:sldId id="2825" r:id="rId18"/>
    <p:sldId id="2826" r:id="rId19"/>
    <p:sldId id="2827" r:id="rId20"/>
    <p:sldId id="2828" r:id="rId21"/>
    <p:sldId id="2829" r:id="rId22"/>
    <p:sldId id="2830" r:id="rId23"/>
    <p:sldId id="2811" r:id="rId24"/>
    <p:sldId id="51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08B810"/>
    <a:srgbClr val="33CC33"/>
    <a:srgbClr val="66FF33"/>
    <a:srgbClr val="0099FF"/>
    <a:srgbClr val="00009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89" autoAdjust="0"/>
    <p:restoredTop sz="95153"/>
  </p:normalViewPr>
  <p:slideViewPr>
    <p:cSldViewPr snapToGrid="0">
      <p:cViewPr varScale="1">
        <p:scale>
          <a:sx n="77" d="100"/>
          <a:sy n="77" d="100"/>
        </p:scale>
        <p:origin x="120" y="26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291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CD5ED1-4E5F-4479-866B-0815A79A1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781D14-DE74-4BF2-85B0-58119D139B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9E480-7A9F-450E-98A6-5B7E67D60226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BEF23-D6B2-44A2-AD32-BE5B4AFB35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D8D9C6-153A-4E69-9D80-8D554AE29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51E62-1B8A-487F-8A70-7DE246A2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04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F1E9E-9B8A-4622-9D50-4CC03E01C1CD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1FA54-0328-4391-811B-7BB3C3BBA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60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The spacecraft position in coordinates that are fixed to the Earth (</a:t>
            </a:r>
            <a:r>
              <a:rPr lang="en-US" sz="1200" dirty="0">
                <a:solidFill>
                  <a:srgbClr val="0000FF"/>
                </a:solidFill>
              </a:rPr>
              <a:t>ECEF=Earth-Centered Earth-Fixed</a:t>
            </a:r>
            <a:r>
              <a:rPr lang="en-US" sz="120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1FA54-0328-4391-811B-7BB3C3BBAA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89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SOOH - Spacecraft Orbital Operations Handbook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1FA54-0328-4391-811B-7BB3C3BBAA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86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jfif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45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36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51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47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83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bg>
      <p:bgPr>
        <a:gradFill>
          <a:gsLst>
            <a:gs pos="52000">
              <a:schemeClr val="accent1">
                <a:lumMod val="40000"/>
                <a:lumOff val="60000"/>
              </a:schemeClr>
            </a:gs>
            <a:gs pos="52000">
              <a:schemeClr val="accent1">
                <a:lumMod val="40000"/>
                <a:lumOff val="60000"/>
              </a:schemeClr>
            </a:gs>
            <a:gs pos="52000">
              <a:schemeClr val="accent1">
                <a:lumMod val="40000"/>
                <a:lumOff val="60000"/>
              </a:schemeClr>
            </a:gs>
            <a:gs pos="33000">
              <a:schemeClr val="bg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058A104-BD85-43DC-B7DE-BC094E06F844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5E36D66-6B7B-4BC6-9D0D-77E6CB4FE30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E8648-0272-4D2B-8487-FBE9AAFDE28B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B66751D-3348-4BA1-8E47-80E28F18751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3E5AEF-E0D6-4832-BD26-4C0BD3F20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/>
          <a:stretch/>
        </p:blipFill>
        <p:spPr>
          <a:xfrm>
            <a:off x="31899" y="4238427"/>
            <a:ext cx="3564274" cy="25908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FF7CCD-2EDD-4C4B-87C1-AA5379BE5C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02" y="32203"/>
            <a:ext cx="3255975" cy="244198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1DCE8F-EE5A-432E-9B22-87139D3895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80" y="4200486"/>
            <a:ext cx="3505537" cy="262915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44716-C329-4697-818F-2F1FA50DF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5" y="237109"/>
            <a:ext cx="2571365" cy="385704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Picture 9" descr="MAIA_title.png">
            <a:extLst>
              <a:ext uri="{FF2B5EF4-FFF2-40B4-BE49-F238E27FC236}">
                <a16:creationId xmlns:a16="http://schemas.microsoft.com/office/drawing/2014/main" id="{E9CFCEB3-FFED-42DD-BD62-BA754DC9C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247" t="537" r="735" b="66732"/>
          <a:stretch/>
        </p:blipFill>
        <p:spPr>
          <a:xfrm>
            <a:off x="4298653" y="2209420"/>
            <a:ext cx="2228743" cy="225511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Picture 2" descr="Symbols of NASA | NASA">
            <a:extLst>
              <a:ext uri="{FF2B5EF4-FFF2-40B4-BE49-F238E27FC236}">
                <a16:creationId xmlns:a16="http://schemas.microsoft.com/office/drawing/2014/main" id="{7B274061-A81C-47F1-9F46-45D1562CD23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8" t="4979" r="21277" b="6861"/>
          <a:stretch/>
        </p:blipFill>
        <p:spPr bwMode="auto">
          <a:xfrm>
            <a:off x="5800952" y="4671"/>
            <a:ext cx="1483877" cy="113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1B604B-2304-4A22-ACE5-1CA97FB612B4}"/>
              </a:ext>
            </a:extLst>
          </p:cNvPr>
          <p:cNvSpPr txBox="1"/>
          <p:nvPr userDrawn="1"/>
        </p:nvSpPr>
        <p:spPr>
          <a:xfrm>
            <a:off x="466454" y="28362"/>
            <a:ext cx="490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dirty="0">
                <a:solidFill>
                  <a:srgbClr val="08B8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Building the Pathway from TEMPO to </a:t>
            </a:r>
            <a:r>
              <a:rPr lang="en-US" sz="1800" b="0" i="0" u="none" dirty="0" err="1">
                <a:solidFill>
                  <a:srgbClr val="08B8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GeoXO</a:t>
            </a:r>
            <a:endParaRPr lang="en-US" sz="1800" b="0" i="0" u="none" dirty="0">
              <a:solidFill>
                <a:srgbClr val="08B81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F002986A-987E-4427-8BB3-3EE0FB25B1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15602" y="2566215"/>
            <a:ext cx="4098282" cy="912019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AB4AC167-A5CD-43E0-B2BF-FD3E24640E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7917" y="4135510"/>
            <a:ext cx="3606292" cy="60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Authors</a:t>
            </a:r>
          </a:p>
        </p:txBody>
      </p:sp>
      <p:pic>
        <p:nvPicPr>
          <p:cNvPr id="3" name="Picture 2" descr="A picture containing text, outdoor, sky, person&#10;&#10;Description automatically generated">
            <a:extLst>
              <a:ext uri="{FF2B5EF4-FFF2-40B4-BE49-F238E27FC236}">
                <a16:creationId xmlns:a16="http://schemas.microsoft.com/office/drawing/2014/main" id="{D1784684-906E-45A1-B6F7-BDB04BBE1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1"/>
          <a:stretch/>
        </p:blipFill>
        <p:spPr>
          <a:xfrm>
            <a:off x="2361807" y="2613124"/>
            <a:ext cx="2087161" cy="20382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" name="Picture 19" descr="A close-up of a compass&#10;&#10;Description automatically generated with low confidence">
            <a:extLst>
              <a:ext uri="{FF2B5EF4-FFF2-40B4-BE49-F238E27FC236}">
                <a16:creationId xmlns:a16="http://schemas.microsoft.com/office/drawing/2014/main" id="{23855AFC-A977-4A18-AB8C-54D2ECC239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35" y="1048901"/>
            <a:ext cx="1876041" cy="1449668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524DD1E-2333-4E6E-B863-1F9A987CAFA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692" y="1070698"/>
            <a:ext cx="1466057" cy="1398393"/>
          </a:xfrm>
          <a:prstGeom prst="rect">
            <a:avLst/>
          </a:prstGeom>
        </p:spPr>
      </p:pic>
      <p:pic>
        <p:nvPicPr>
          <p:cNvPr id="25" name="Picture 24" descr="Diagram, logo&#10;&#10;Description automatically generated">
            <a:extLst>
              <a:ext uri="{FF2B5EF4-FFF2-40B4-BE49-F238E27FC236}">
                <a16:creationId xmlns:a16="http://schemas.microsoft.com/office/drawing/2014/main" id="{89AA9A9B-2CB8-4C31-8C07-0A475AEEECD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74" y="1216617"/>
            <a:ext cx="1100170" cy="1124948"/>
          </a:xfrm>
          <a:prstGeom prst="rect">
            <a:avLst/>
          </a:prstGeom>
        </p:spPr>
      </p:pic>
      <p:pic>
        <p:nvPicPr>
          <p:cNvPr id="27" name="Picture 26" descr="Logo, icon, company name&#10;&#10;Description automatically generated">
            <a:extLst>
              <a:ext uri="{FF2B5EF4-FFF2-40B4-BE49-F238E27FC236}">
                <a16:creationId xmlns:a16="http://schemas.microsoft.com/office/drawing/2014/main" id="{636D7EEB-AEBF-41DE-8CDF-CD2F3CF5705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723" y="85159"/>
            <a:ext cx="990633" cy="9906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28C81E5-9CAA-4D40-9AC8-3DBBC235EE76}"/>
              </a:ext>
            </a:extLst>
          </p:cNvPr>
          <p:cNvSpPr txBox="1"/>
          <p:nvPr userDrawn="1"/>
        </p:nvSpPr>
        <p:spPr>
          <a:xfrm>
            <a:off x="6929236" y="216344"/>
            <a:ext cx="4365597" cy="75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50" b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Joint Science Meeting for TEMPO, </a:t>
            </a:r>
            <a:r>
              <a:rPr lang="en-US" sz="2050" b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GeoXO</a:t>
            </a:r>
            <a:r>
              <a:rPr lang="en-US" sz="2050" b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ACX, &amp; </a:t>
            </a:r>
            <a:r>
              <a:rPr lang="en-US" sz="2050" b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TOLNet</a:t>
            </a:r>
            <a:endParaRPr lang="en-US" sz="2050" b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E3866A4-3944-4715-998F-4D07B8AB3B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35" y="5948756"/>
            <a:ext cx="5486415" cy="91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4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30345" y="6365294"/>
            <a:ext cx="436113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20" descr="Tempo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8" y="164800"/>
            <a:ext cx="870374" cy="82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283882" y="164800"/>
            <a:ext cx="9250326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 descr="A close-up of a compass&#10;&#10;Description automatically generated with low confidence">
            <a:extLst>
              <a:ext uri="{FF2B5EF4-FFF2-40B4-BE49-F238E27FC236}">
                <a16:creationId xmlns:a16="http://schemas.microsoft.com/office/drawing/2014/main" id="{A7A8BB7B-D3D5-4138-AEA3-51FD3889FA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385" y="10255"/>
            <a:ext cx="1470969" cy="11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74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7B5C8-4AEE-48C2-9019-AD3503AF3CA8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5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7" r:id="rId7"/>
    <p:sldLayoutId id="214748366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8F7AE8-2161-43B8-A093-0DD9B77F70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2331" y="2818463"/>
            <a:ext cx="5118036" cy="912019"/>
          </a:xfrm>
        </p:spPr>
        <p:txBody>
          <a:bodyPr/>
          <a:lstStyle/>
          <a:p>
            <a:r>
              <a:rPr lang="en-US" sz="3500" dirty="0">
                <a:solidFill>
                  <a:srgbClr val="000090"/>
                </a:solidFill>
                <a:latin typeface="Arial"/>
                <a:ea typeface="ヒラギノ角ゴ Pro W3"/>
                <a:cs typeface="Arial"/>
              </a:rPr>
              <a:t>TEMPO Post-Launch Update</a:t>
            </a:r>
            <a:endParaRPr lang="en-US" sz="3500" dirty="0">
              <a:solidFill>
                <a:srgbClr val="000090"/>
              </a:solidFill>
              <a:cs typeface="Arial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0A41C2-74CD-477F-B525-16F226D36B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26469" y="3914792"/>
            <a:ext cx="4928361" cy="1398187"/>
          </a:xfrm>
        </p:spPr>
        <p:txBody>
          <a:bodyPr>
            <a:noAutofit/>
          </a:bodyPr>
          <a:lstStyle/>
          <a:p>
            <a:r>
              <a:rPr lang="en-US" sz="2500" dirty="0">
                <a:solidFill>
                  <a:srgbClr val="000090"/>
                </a:solidFill>
                <a:latin typeface="Arial"/>
                <a:ea typeface="ヒラギノ角ゴ Pro W3"/>
                <a:cs typeface="Arial"/>
              </a:rPr>
              <a:t>Raid M Suleiman, John E Davis, John C Houck, and LaRC TEMPO Team</a:t>
            </a:r>
            <a:endParaRPr lang="en-US" sz="2500" dirty="0">
              <a:latin typeface="Arial"/>
              <a:ea typeface="ヒラギノ角ゴ Pro W3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899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TEMPO Commissioning Phase</a:t>
            </a:r>
            <a:br>
              <a:rPr lang="en-US" dirty="0"/>
            </a:br>
            <a:r>
              <a:rPr lang="en-US" dirty="0"/>
              <a:t>Activation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CDF9C-26B1-7C47-B6A5-E70F41041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1043374"/>
            <a:ext cx="119761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08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TEMPO Commissioning Phase</a:t>
            </a:r>
            <a:br>
              <a:rPr lang="en-US" dirty="0"/>
            </a:br>
            <a:r>
              <a:rPr lang="en-US" dirty="0"/>
              <a:t>Instrument Characterization and Analysis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E613F8-5E25-D94B-A140-F2D6C1450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" y="1049950"/>
            <a:ext cx="12052300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72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TEMPO Commissioning Phase</a:t>
            </a:r>
            <a:br>
              <a:rPr lang="en-US" dirty="0"/>
            </a:br>
            <a:r>
              <a:rPr lang="en-US" dirty="0"/>
              <a:t>Instrument Characterization and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E90E0B-F04D-384C-906F-26683426F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236"/>
            <a:ext cx="12103100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37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TEMPO Commissioning Phase</a:t>
            </a:r>
            <a:br>
              <a:rPr lang="en-US" dirty="0"/>
            </a:br>
            <a:r>
              <a:rPr lang="en-US" dirty="0"/>
              <a:t>Instrument Characterization and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955D4-77FF-8B4D-A0F7-96C4B2187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267530"/>
            <a:ext cx="2743200" cy="182880"/>
          </a:xfrm>
        </p:spPr>
        <p:txBody>
          <a:bodyPr/>
          <a:lstStyle/>
          <a:p>
            <a:fld id="{DA0E24C6-B8C2-40F0-BF2D-44D0E3E3802A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92934E-F260-EC4B-B7A9-0CD90F0C5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1495976"/>
            <a:ext cx="120650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42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Summary 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8F0B0AB1-AB9A-384D-8C7F-01020D9AB1C7}"/>
              </a:ext>
            </a:extLst>
          </p:cNvPr>
          <p:cNvSpPr txBox="1">
            <a:spLocks/>
          </p:cNvSpPr>
          <p:nvPr/>
        </p:nvSpPr>
        <p:spPr>
          <a:xfrm>
            <a:off x="101600" y="1742094"/>
            <a:ext cx="11988800" cy="47730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 dirty="0"/>
              <a:t>All temperatures are nominal</a:t>
            </a:r>
          </a:p>
          <a:p>
            <a:pPr lvl="1"/>
            <a:r>
              <a:rPr lang="en-US" sz="2700" dirty="0"/>
              <a:t>SOOH: Radiator </a:t>
            </a:r>
            <a:r>
              <a:rPr lang="en-US" sz="2700" dirty="0" err="1"/>
              <a:t>heatpipe</a:t>
            </a:r>
            <a:r>
              <a:rPr lang="en-US" sz="2700" dirty="0"/>
              <a:t> temperatures can be allowed to drop to just below -60. The heat pipe radiator temperatures of -48C are not a concern, as they are rated to temperature of -60C. </a:t>
            </a:r>
          </a:p>
          <a:p>
            <a:r>
              <a:rPr lang="en-US" sz="3300" dirty="0"/>
              <a:t>Rehearsals are ongoing to practice all of the commissioning procedures</a:t>
            </a:r>
          </a:p>
          <a:p>
            <a:pPr lvl="1"/>
            <a:r>
              <a:rPr lang="en-US" sz="2700" dirty="0"/>
              <a:t>Ongoing work to validate any outstanding commands</a:t>
            </a:r>
          </a:p>
          <a:p>
            <a:r>
              <a:rPr lang="en-US" sz="3300" dirty="0"/>
              <a:t>Preparing for the ORR-Part 2 scheduled for May 17, 2023</a:t>
            </a:r>
          </a:p>
          <a:p>
            <a:r>
              <a:rPr lang="en-US" sz="3300" dirty="0"/>
              <a:t>A new IOC operator is joining the operations team within 2-3 weeks.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446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Backup 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8F0B0AB1-AB9A-384D-8C7F-01020D9AB1C7}"/>
              </a:ext>
            </a:extLst>
          </p:cNvPr>
          <p:cNvSpPr txBox="1">
            <a:spLocks/>
          </p:cNvSpPr>
          <p:nvPr/>
        </p:nvSpPr>
        <p:spPr>
          <a:xfrm>
            <a:off x="101600" y="1143000"/>
            <a:ext cx="11988800" cy="5410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120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Response Time 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8F0B0AB1-AB9A-384D-8C7F-01020D9AB1C7}"/>
              </a:ext>
            </a:extLst>
          </p:cNvPr>
          <p:cNvSpPr txBox="1">
            <a:spLocks/>
          </p:cNvSpPr>
          <p:nvPr/>
        </p:nvSpPr>
        <p:spPr>
          <a:xfrm>
            <a:off x="101600" y="1143000"/>
            <a:ext cx="11988800" cy="5410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ABF6D2-6EE9-0147-B166-F565B14F4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89" y="1074692"/>
            <a:ext cx="10747717" cy="569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47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Response Time 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8F0B0AB1-AB9A-384D-8C7F-01020D9AB1C7}"/>
              </a:ext>
            </a:extLst>
          </p:cNvPr>
          <p:cNvSpPr txBox="1">
            <a:spLocks/>
          </p:cNvSpPr>
          <p:nvPr/>
        </p:nvSpPr>
        <p:spPr>
          <a:xfrm>
            <a:off x="101600" y="1143000"/>
            <a:ext cx="11988800" cy="5410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D71E48-8DE4-734D-9E0B-B3E7433F5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51" y="1337358"/>
            <a:ext cx="9566030" cy="566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55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Commissioning Procedures</a:t>
            </a:r>
            <a:br>
              <a:rPr lang="en-US" dirty="0"/>
            </a:br>
            <a:r>
              <a:rPr lang="en-US" dirty="0"/>
              <a:t>(TEMPO-09-0037) 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8F0B0AB1-AB9A-384D-8C7F-01020D9AB1C7}"/>
              </a:ext>
            </a:extLst>
          </p:cNvPr>
          <p:cNvSpPr txBox="1">
            <a:spLocks/>
          </p:cNvSpPr>
          <p:nvPr/>
        </p:nvSpPr>
        <p:spPr>
          <a:xfrm>
            <a:off x="101600" y="1143000"/>
            <a:ext cx="11988800" cy="5410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5EF9731-64C5-B840-B241-64F4BED1CDD8}"/>
              </a:ext>
            </a:extLst>
          </p:cNvPr>
          <p:cNvSpPr txBox="1">
            <a:spLocks/>
          </p:cNvSpPr>
          <p:nvPr/>
        </p:nvSpPr>
        <p:spPr>
          <a:xfrm>
            <a:off x="254000" y="1594948"/>
            <a:ext cx="11988800" cy="48373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COM 001  – TEMPO Initial Power On</a:t>
            </a:r>
          </a:p>
          <a:p>
            <a:r>
              <a:rPr lang="en-US" sz="1800"/>
              <a:t>COM 002  – Initiate Dry out</a:t>
            </a:r>
          </a:p>
          <a:p>
            <a:r>
              <a:rPr lang="en-US" sz="1800"/>
              <a:t>COM 003  – Test Pattern Data Transfer</a:t>
            </a:r>
          </a:p>
          <a:p>
            <a:r>
              <a:rPr lang="en-US" sz="1800"/>
              <a:t>COM 004  – Post-Dry Out Cooldown</a:t>
            </a:r>
          </a:p>
          <a:p>
            <a:r>
              <a:rPr lang="en-US" sz="1800"/>
              <a:t>COM 005  – Dark Collection</a:t>
            </a:r>
          </a:p>
          <a:p>
            <a:r>
              <a:rPr lang="en-US" sz="1800"/>
              <a:t>COM 006  – Calibration Wheel Checkout Relative</a:t>
            </a:r>
          </a:p>
          <a:p>
            <a:r>
              <a:rPr lang="en-US" sz="1800"/>
              <a:t>COM 007  – SMA Tuning</a:t>
            </a:r>
          </a:p>
          <a:p>
            <a:r>
              <a:rPr lang="en-US" sz="1800"/>
              <a:t>COM 008  – Command Load Testing</a:t>
            </a:r>
          </a:p>
          <a:p>
            <a:r>
              <a:rPr lang="en-US" sz="1800"/>
              <a:t>COM 009  – First Light</a:t>
            </a:r>
          </a:p>
          <a:p>
            <a:r>
              <a:rPr lang="en-US" sz="1800"/>
              <a:t>COM 010  – Working Diffuser Linearity Calibration</a:t>
            </a:r>
          </a:p>
          <a:p>
            <a:r>
              <a:rPr lang="en-US" sz="1800"/>
              <a:t>COM 011  – Sample Imaging Parameters</a:t>
            </a:r>
          </a:p>
          <a:p>
            <a:r>
              <a:rPr lang="en-US" sz="1800"/>
              <a:t>COM 012  – Calibration Wheel Checkout Absolute </a:t>
            </a:r>
          </a:p>
          <a:p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F0565C-271A-5E4A-9FA0-EBE33842C912}"/>
              </a:ext>
            </a:extLst>
          </p:cNvPr>
          <p:cNvSpPr/>
          <p:nvPr/>
        </p:nvSpPr>
        <p:spPr>
          <a:xfrm>
            <a:off x="609600" y="6189284"/>
            <a:ext cx="10972800" cy="581746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Commissioning procedures have been baselined</a:t>
            </a:r>
          </a:p>
        </p:txBody>
      </p:sp>
    </p:spTree>
    <p:extLst>
      <p:ext uri="{BB962C8B-B14F-4D97-AF65-F5344CB8AC3E}">
        <p14:creationId xmlns:p14="http://schemas.microsoft.com/office/powerpoint/2010/main" val="2337650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Nominal Operations Procedures</a:t>
            </a:r>
            <a:br>
              <a:rPr lang="en-US" dirty="0"/>
            </a:br>
            <a:r>
              <a:rPr lang="en-US" dirty="0"/>
              <a:t>(TEMPO-09-0031) 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8F0B0AB1-AB9A-384D-8C7F-01020D9AB1C7}"/>
              </a:ext>
            </a:extLst>
          </p:cNvPr>
          <p:cNvSpPr txBox="1">
            <a:spLocks/>
          </p:cNvSpPr>
          <p:nvPr/>
        </p:nvSpPr>
        <p:spPr>
          <a:xfrm>
            <a:off x="101600" y="1143000"/>
            <a:ext cx="11988800" cy="5410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7C34616-30E6-0449-9561-2F2BA23D8D83}"/>
              </a:ext>
            </a:extLst>
          </p:cNvPr>
          <p:cNvSpPr txBox="1">
            <a:spLocks/>
          </p:cNvSpPr>
          <p:nvPr/>
        </p:nvSpPr>
        <p:spPr>
          <a:xfrm>
            <a:off x="101600" y="1048404"/>
            <a:ext cx="11988800" cy="5410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NOM 001 – Command Load Generation</a:t>
            </a:r>
          </a:p>
          <a:p>
            <a:r>
              <a:rPr lang="en-US" sz="1800" dirty="0"/>
              <a:t>NOM 002 – Command Load Verification</a:t>
            </a:r>
          </a:p>
          <a:p>
            <a:r>
              <a:rPr lang="en-US" sz="1800" dirty="0"/>
              <a:t>NOM 003 – Command Load Transfer</a:t>
            </a:r>
          </a:p>
          <a:p>
            <a:r>
              <a:rPr lang="en-US" sz="1800" dirty="0"/>
              <a:t>NOM 004 – SDPC Commanding Input File Generation</a:t>
            </a:r>
          </a:p>
          <a:p>
            <a:r>
              <a:rPr lang="en-US" sz="1800" dirty="0"/>
              <a:t>NOM 005 – Leap Second Management</a:t>
            </a:r>
          </a:p>
          <a:p>
            <a:r>
              <a:rPr lang="en-US" sz="1800" dirty="0"/>
              <a:t>NOM 006 – Spacecraft Time Clock </a:t>
            </a:r>
          </a:p>
          <a:p>
            <a:r>
              <a:rPr lang="en-US" sz="1800" dirty="0"/>
              <a:t>NOM 007 – Transient Special Observations </a:t>
            </a:r>
          </a:p>
          <a:p>
            <a:r>
              <a:rPr lang="en-US" sz="1800" dirty="0"/>
              <a:t>NOM 008 – Telemetry Monitoring</a:t>
            </a:r>
          </a:p>
          <a:p>
            <a:r>
              <a:rPr lang="en-US" sz="1800" dirty="0"/>
              <a:t>NOM 009 – Telemetry Trending</a:t>
            </a:r>
          </a:p>
          <a:p>
            <a:r>
              <a:rPr lang="en-US" sz="1800" dirty="0"/>
              <a:t>NOM 010 – Real-time Commanding</a:t>
            </a:r>
          </a:p>
          <a:p>
            <a:r>
              <a:rPr lang="en-US" sz="1800" dirty="0"/>
              <a:t>NOM 011 – SOC Notification of Unplanned Maneuver</a:t>
            </a:r>
          </a:p>
          <a:p>
            <a:r>
              <a:rPr lang="en-US" sz="1800" dirty="0"/>
              <a:t>NOM 012 – Return from Survival</a:t>
            </a:r>
          </a:p>
          <a:p>
            <a:r>
              <a:rPr lang="en-US" sz="1800" dirty="0"/>
              <a:t>NOM 013 – Return from Reset</a:t>
            </a:r>
          </a:p>
          <a:p>
            <a:r>
              <a:rPr lang="en-US" sz="1800" dirty="0"/>
              <a:t>NOM 014 – Return from SAFE</a:t>
            </a:r>
          </a:p>
          <a:p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A15779-03E5-874F-9A6E-F241E5906ADC}"/>
              </a:ext>
            </a:extLst>
          </p:cNvPr>
          <p:cNvSpPr/>
          <p:nvPr/>
        </p:nvSpPr>
        <p:spPr>
          <a:xfrm>
            <a:off x="609600" y="6252161"/>
            <a:ext cx="10972800" cy="581746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Nominal operations procedures have been baselined</a:t>
            </a:r>
          </a:p>
        </p:txBody>
      </p:sp>
    </p:spTree>
    <p:extLst>
      <p:ext uri="{BB962C8B-B14F-4D97-AF65-F5344CB8AC3E}">
        <p14:creationId xmlns:p14="http://schemas.microsoft.com/office/powerpoint/2010/main" val="2473712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308F718A-1CD7-A743-8151-01357BFF68AD}"/>
              </a:ext>
            </a:extLst>
          </p:cNvPr>
          <p:cNvSpPr txBox="1">
            <a:spLocks/>
          </p:cNvSpPr>
          <p:nvPr/>
        </p:nvSpPr>
        <p:spPr>
          <a:xfrm>
            <a:off x="150587" y="1730830"/>
            <a:ext cx="11265338" cy="37882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/>
              <a:t>TEMPO Systems</a:t>
            </a:r>
          </a:p>
          <a:p>
            <a:r>
              <a:rPr lang="en-US" sz="3500" dirty="0"/>
              <a:t>Instrument Simulator </a:t>
            </a:r>
          </a:p>
          <a:p>
            <a:r>
              <a:rPr lang="en-US" sz="3500" dirty="0"/>
              <a:t>Remote Monitor</a:t>
            </a:r>
          </a:p>
          <a:p>
            <a:r>
              <a:rPr lang="en-US" sz="3500" dirty="0"/>
              <a:t>Where is TEMPO now?</a:t>
            </a:r>
          </a:p>
          <a:p>
            <a:r>
              <a:rPr lang="en-US" sz="3500" dirty="0"/>
              <a:t>Commissioning (Details)</a:t>
            </a:r>
          </a:p>
          <a:p>
            <a:r>
              <a:rPr lang="en-US" sz="35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730780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Contingency Operations Procedures (TEMPO-09-0032)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8F0B0AB1-AB9A-384D-8C7F-01020D9AB1C7}"/>
              </a:ext>
            </a:extLst>
          </p:cNvPr>
          <p:cNvSpPr txBox="1">
            <a:spLocks/>
          </p:cNvSpPr>
          <p:nvPr/>
        </p:nvSpPr>
        <p:spPr>
          <a:xfrm>
            <a:off x="101600" y="1143000"/>
            <a:ext cx="11988800" cy="5410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7330D97-4E45-EA4C-955F-5EC2BEE0FD62}"/>
              </a:ext>
            </a:extLst>
          </p:cNvPr>
          <p:cNvSpPr txBox="1">
            <a:spLocks/>
          </p:cNvSpPr>
          <p:nvPr/>
        </p:nvSpPr>
        <p:spPr>
          <a:xfrm>
            <a:off x="101600" y="1143000"/>
            <a:ext cx="11988800" cy="5410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TEMP Y – Yellow Temperature Limit Exceedance Response Procedure </a:t>
            </a:r>
          </a:p>
          <a:p>
            <a:r>
              <a:rPr lang="en-US" sz="1800"/>
              <a:t>TEMP R – Red Temperature Limit Exceedance Response Procedure </a:t>
            </a:r>
          </a:p>
          <a:p>
            <a:r>
              <a:rPr lang="en-US" sz="1800"/>
              <a:t>VOLT Y – Yellow Voltage Limit Exceedance Response Procedure </a:t>
            </a:r>
          </a:p>
          <a:p>
            <a:r>
              <a:rPr lang="en-US" sz="1800"/>
              <a:t>VOLT R – Red Voltage Limit Exceedance Response Procedure </a:t>
            </a:r>
          </a:p>
          <a:p>
            <a:r>
              <a:rPr lang="en-US" sz="1800"/>
              <a:t>FD1 – SAFE Mode FDIR Response Procedure</a:t>
            </a:r>
          </a:p>
          <a:p>
            <a:r>
              <a:rPr lang="en-US" sz="1800"/>
              <a:t>FD2 – Operational Heater Disabled FDIR Response Procedure</a:t>
            </a:r>
          </a:p>
          <a:p>
            <a:r>
              <a:rPr lang="en-US" sz="1800"/>
              <a:t>FD3 – Survival Mode FDIR Response Procedure</a:t>
            </a:r>
          </a:p>
          <a:p>
            <a:r>
              <a:rPr lang="en-US" sz="1800"/>
              <a:t>FD4 – Stepper Mode Overcurrent Response Procedure</a:t>
            </a:r>
          </a:p>
          <a:p>
            <a:r>
              <a:rPr lang="en-US" sz="1800"/>
              <a:t>ND1 – No Data Received by the IOC Response Procedure </a:t>
            </a:r>
          </a:p>
          <a:p>
            <a:r>
              <a:rPr lang="en-US" sz="1800"/>
              <a:t>ND2 – SDPC-ASDC Interface Malfunction Response Procedure </a:t>
            </a:r>
          </a:p>
          <a:p>
            <a:r>
              <a:rPr lang="en-US" sz="1800"/>
              <a:t>UEM1 – Unfamiliar Event Message Response Procedure</a:t>
            </a:r>
          </a:p>
          <a:p>
            <a:r>
              <a:rPr lang="en-US" sz="1800"/>
              <a:t>GPS Loss Response Procedure  </a:t>
            </a:r>
          </a:p>
          <a:p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31E8B-D639-E143-AB45-DA12A24E3258}"/>
              </a:ext>
            </a:extLst>
          </p:cNvPr>
          <p:cNvSpPr/>
          <p:nvPr/>
        </p:nvSpPr>
        <p:spPr>
          <a:xfrm>
            <a:off x="609600" y="5905500"/>
            <a:ext cx="10972800" cy="581746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Contingency operations procedures have been baselined</a:t>
            </a:r>
          </a:p>
        </p:txBody>
      </p:sp>
    </p:spTree>
    <p:extLst>
      <p:ext uri="{BB962C8B-B14F-4D97-AF65-F5344CB8AC3E}">
        <p14:creationId xmlns:p14="http://schemas.microsoft.com/office/powerpoint/2010/main" val="3397288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Mission Operations Team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8F0B0AB1-AB9A-384D-8C7F-01020D9AB1C7}"/>
              </a:ext>
            </a:extLst>
          </p:cNvPr>
          <p:cNvSpPr txBox="1">
            <a:spLocks/>
          </p:cNvSpPr>
          <p:nvPr/>
        </p:nvSpPr>
        <p:spPr>
          <a:xfrm>
            <a:off x="101600" y="1143000"/>
            <a:ext cx="11988800" cy="5410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7448A22F-CADC-3346-AC3F-97422459BE1D}"/>
              </a:ext>
            </a:extLst>
          </p:cNvPr>
          <p:cNvSpPr txBox="1">
            <a:spLocks/>
          </p:cNvSpPr>
          <p:nvPr/>
        </p:nvSpPr>
        <p:spPr>
          <a:xfrm>
            <a:off x="254000" y="1941790"/>
            <a:ext cx="11696262" cy="33711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Team consists of four personnel, trained as operators on all systems</a:t>
            </a:r>
          </a:p>
          <a:p>
            <a:pPr marL="1066785" lvl="1" indent="-457200">
              <a:buFont typeface="+mj-lt"/>
              <a:buAutoNum type="arabicPeriod"/>
            </a:pPr>
            <a:r>
              <a:rPr lang="en-US" dirty="0"/>
              <a:t>Operations Manager</a:t>
            </a:r>
          </a:p>
          <a:p>
            <a:pPr marL="1066785" lvl="1" indent="-457200">
              <a:buFont typeface="+mj-lt"/>
              <a:buAutoNum type="arabicPeriod"/>
            </a:pPr>
            <a:r>
              <a:rPr lang="en-US" dirty="0"/>
              <a:t>IOC Lead Operator</a:t>
            </a:r>
          </a:p>
          <a:p>
            <a:pPr lvl="2"/>
            <a:r>
              <a:rPr lang="en-US" dirty="0"/>
              <a:t>Responsible for IOC pipeline management and performing software updates</a:t>
            </a:r>
          </a:p>
          <a:p>
            <a:pPr marL="1066785" lvl="1" indent="-457200">
              <a:buFont typeface="+mj-lt"/>
              <a:buAutoNum type="arabicPeriod"/>
            </a:pPr>
            <a:r>
              <a:rPr lang="en-US" dirty="0"/>
              <a:t>SDPC Lead Operator</a:t>
            </a:r>
          </a:p>
          <a:p>
            <a:pPr lvl="2"/>
            <a:r>
              <a:rPr lang="en-US" dirty="0"/>
              <a:t>Responsible for SDPC pipeline management and performing software updates</a:t>
            </a:r>
          </a:p>
          <a:p>
            <a:pPr marL="1066785" lvl="1" indent="-457200">
              <a:buFont typeface="+mj-lt"/>
              <a:buAutoNum type="arabicPeriod"/>
            </a:pPr>
            <a:r>
              <a:rPr lang="en-US" dirty="0"/>
              <a:t>Operator (new hire)</a:t>
            </a:r>
          </a:p>
          <a:p>
            <a:pPr lvl="2"/>
            <a:r>
              <a:rPr lang="en-US" dirty="0"/>
              <a:t>Starting within 2 weeks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605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Operations Coverage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8F0B0AB1-AB9A-384D-8C7F-01020D9AB1C7}"/>
              </a:ext>
            </a:extLst>
          </p:cNvPr>
          <p:cNvSpPr txBox="1">
            <a:spLocks/>
          </p:cNvSpPr>
          <p:nvPr/>
        </p:nvSpPr>
        <p:spPr>
          <a:xfrm>
            <a:off x="101600" y="1143000"/>
            <a:ext cx="11988800" cy="5410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CE97A7E3-F2D5-6348-9427-4653BDA7E1AB}"/>
              </a:ext>
            </a:extLst>
          </p:cNvPr>
          <p:cNvSpPr txBox="1">
            <a:spLocks/>
          </p:cNvSpPr>
          <p:nvPr/>
        </p:nvSpPr>
        <p:spPr>
          <a:xfrm>
            <a:off x="254000" y="1594950"/>
            <a:ext cx="11988800" cy="47112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Normal operating hours for the TEMPO ground system</a:t>
            </a:r>
          </a:p>
          <a:p>
            <a:pPr lvl="1"/>
            <a:r>
              <a:rPr lang="en-US"/>
              <a:t>Nominal work week is 40-hours with 8-hour days</a:t>
            </a:r>
          </a:p>
          <a:p>
            <a:pPr lvl="1"/>
            <a:r>
              <a:rPr lang="en-US"/>
              <a:t>At least one operator will be on-site during normal hours</a:t>
            </a:r>
          </a:p>
          <a:p>
            <a:pPr lvl="1"/>
            <a:r>
              <a:rPr lang="en-US"/>
              <a:t>There is a single contact number and email for the SOC to contact the IOC</a:t>
            </a:r>
          </a:p>
          <a:p>
            <a:r>
              <a:rPr lang="en-US"/>
              <a:t>Outside normal working hours – One operator is on-call at all times</a:t>
            </a:r>
          </a:p>
          <a:p>
            <a:pPr lvl="1"/>
            <a:r>
              <a:rPr lang="en-US"/>
              <a:t>An on-call schedule will be established for each operator to be on-call for one week on a rotating basis</a:t>
            </a:r>
          </a:p>
          <a:p>
            <a:pPr lvl="1"/>
            <a:r>
              <a:rPr lang="en-US"/>
              <a:t>On-call covers all hours outside of the normal 40-hour week</a:t>
            </a:r>
          </a:p>
          <a:p>
            <a:pPr lvl="1"/>
            <a:r>
              <a:rPr lang="en-US"/>
              <a:t>Phone calls will be forwarded to the operator on call</a:t>
            </a:r>
          </a:p>
          <a:p>
            <a:r>
              <a:rPr lang="en-US"/>
              <a:t>Only 1 operator can be on AL and out of town for a given week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924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Detailed TEMPO GS Architecture </a:t>
            </a:r>
            <a:br>
              <a:rPr lang="en-US" dirty="0"/>
            </a:br>
            <a:r>
              <a:rPr lang="en-US" dirty="0"/>
              <a:t>+ Physical map of facility locations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9A5B2B59-19CC-7848-BC90-349BA1533802}"/>
              </a:ext>
            </a:extLst>
          </p:cNvPr>
          <p:cNvSpPr txBox="1">
            <a:spLocks/>
          </p:cNvSpPr>
          <p:nvPr/>
        </p:nvSpPr>
        <p:spPr>
          <a:xfrm>
            <a:off x="101600" y="1143000"/>
            <a:ext cx="8455380" cy="107026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>
                <a:cs typeface="Times New Roman" panose="02020603050405020304" pitchFamily="18" charset="0"/>
              </a:rPr>
              <a:t>SAO - Locations</a:t>
            </a:r>
            <a:endParaRPr lang="en-US" sz="1500">
              <a:cs typeface="Times New Roman" panose="02020603050405020304" pitchFamily="18" charset="0"/>
            </a:endParaRPr>
          </a:p>
          <a:p>
            <a:pPr lvl="1"/>
            <a:r>
              <a:rPr lang="en-US">
                <a:cs typeface="Times New Roman" panose="02020603050405020304" pitchFamily="18" charset="0"/>
              </a:rPr>
              <a:t>SAO Main offices: 60 Garden Street, Cambridge, MA</a:t>
            </a:r>
          </a:p>
          <a:p>
            <a:pPr lvl="1"/>
            <a:r>
              <a:rPr lang="en-US">
                <a:cs typeface="Times New Roman" panose="02020603050405020304" pitchFamily="18" charset="0"/>
              </a:rPr>
              <a:t>Cambridge Discovery Park (CDP): 31 Acorn Park Dr., Cambridge, MA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300"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D8C99B-5E0E-3F47-8523-39BA7DF888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05" t="49419" r="2594" b="10252"/>
          <a:stretch/>
        </p:blipFill>
        <p:spPr>
          <a:xfrm>
            <a:off x="8630370" y="1968199"/>
            <a:ext cx="3516477" cy="46696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7FFCA8-9B6F-DE4A-8F37-FF5FA01123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4" t="50360" r="46393" b="10510"/>
          <a:stretch/>
        </p:blipFill>
        <p:spPr>
          <a:xfrm>
            <a:off x="67733" y="2171982"/>
            <a:ext cx="3809082" cy="43052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FC63F6-C0BC-8E45-A26A-52CF84554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911" y="2129452"/>
            <a:ext cx="4752636" cy="4626947"/>
          </a:xfrm>
          <a:prstGeom prst="rect">
            <a:avLst/>
          </a:prstGeom>
        </p:spPr>
      </p:pic>
      <p:sp>
        <p:nvSpPr>
          <p:cNvPr id="19" name="Date Placeholder 1">
            <a:extLst>
              <a:ext uri="{FF2B5EF4-FFF2-40B4-BE49-F238E27FC236}">
                <a16:creationId xmlns:a16="http://schemas.microsoft.com/office/drawing/2014/main" id="{FB73C752-A9F0-BD40-812E-500FF1798790}"/>
              </a:ext>
            </a:extLst>
          </p:cNvPr>
          <p:cNvSpPr txBox="1">
            <a:spLocks/>
          </p:cNvSpPr>
          <p:nvPr/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May 2, 2023</a:t>
            </a:r>
            <a:endParaRPr lang="en-US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FEDF1A84-58DA-E448-AB4C-42B07F1D6215}"/>
              </a:ext>
            </a:extLst>
          </p:cNvPr>
          <p:cNvSpPr txBox="1">
            <a:spLocks/>
          </p:cNvSpPr>
          <p:nvPr/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TEMPO Post-Launch Update</a:t>
            </a:r>
            <a:endParaRPr lang="en-US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19AEACEF-2410-0F49-8772-9A8587CF9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DA0E24C6-B8C2-40F0-BF2D-44D0E3E3802A}" type="slidenum">
              <a:rPr lang="en-US" smtClean="0"/>
              <a:t>23</a:t>
            </a:fld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BB6F85-23E3-B840-810C-8B279175405D}"/>
              </a:ext>
            </a:extLst>
          </p:cNvPr>
          <p:cNvSpPr/>
          <p:nvPr/>
        </p:nvSpPr>
        <p:spPr>
          <a:xfrm>
            <a:off x="5633945" y="6397186"/>
            <a:ext cx="2560320" cy="255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SAO Main Offices, 60 Garden Street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AE798D-75D6-2440-B089-069297D975A8}"/>
              </a:ext>
            </a:extLst>
          </p:cNvPr>
          <p:cNvSpPr/>
          <p:nvPr/>
        </p:nvSpPr>
        <p:spPr>
          <a:xfrm>
            <a:off x="4724978" y="2213264"/>
            <a:ext cx="3047422" cy="255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Cambridge Discovery Park, 31 Acorn Park Dr.</a:t>
            </a:r>
          </a:p>
        </p:txBody>
      </p:sp>
    </p:spTree>
    <p:extLst>
      <p:ext uri="{BB962C8B-B14F-4D97-AF65-F5344CB8AC3E}">
        <p14:creationId xmlns:p14="http://schemas.microsoft.com/office/powerpoint/2010/main" val="3613535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A3903B-FB49-4F69-9501-4C21E32DE8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402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TEMPO System</a:t>
            </a:r>
          </a:p>
        </p:txBody>
      </p:sp>
      <p:sp>
        <p:nvSpPr>
          <p:cNvPr id="9" name="Rectangle: Rounded Corners 42">
            <a:extLst>
              <a:ext uri="{FF2B5EF4-FFF2-40B4-BE49-F238E27FC236}">
                <a16:creationId xmlns:a16="http://schemas.microsoft.com/office/drawing/2014/main" id="{ACDCBCD0-1C0E-1744-92AA-24E4E31E6168}"/>
              </a:ext>
            </a:extLst>
          </p:cNvPr>
          <p:cNvSpPr/>
          <p:nvPr/>
        </p:nvSpPr>
        <p:spPr>
          <a:xfrm>
            <a:off x="4663894" y="5557266"/>
            <a:ext cx="1165854" cy="932775"/>
          </a:xfrm>
          <a:prstGeom prst="roundRect">
            <a:avLst>
              <a:gd name="adj" fmla="val 6041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Ancillary Data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Sources</a:t>
            </a: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4B184C85-3604-604E-A68D-6CF64827037A}"/>
              </a:ext>
            </a:extLst>
          </p:cNvPr>
          <p:cNvSpPr/>
          <p:nvPr/>
        </p:nvSpPr>
        <p:spPr>
          <a:xfrm>
            <a:off x="218037" y="2560739"/>
            <a:ext cx="4291492" cy="3925285"/>
          </a:xfrm>
          <a:prstGeom prst="roundRect">
            <a:avLst>
              <a:gd name="adj" fmla="val 5084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b="1">
                <a:solidFill>
                  <a:schemeClr val="tx2"/>
                </a:solidFill>
              </a:rPr>
              <a:t>Intelsat</a:t>
            </a:r>
          </a:p>
        </p:txBody>
      </p:sp>
      <p:sp>
        <p:nvSpPr>
          <p:cNvPr id="11" name="Rectangle: Rounded Corners 44">
            <a:extLst>
              <a:ext uri="{FF2B5EF4-FFF2-40B4-BE49-F238E27FC236}">
                <a16:creationId xmlns:a16="http://schemas.microsoft.com/office/drawing/2014/main" id="{FCDBECA9-5A2D-4B45-BBF6-7F831FD40FDD}"/>
              </a:ext>
            </a:extLst>
          </p:cNvPr>
          <p:cNvSpPr/>
          <p:nvPr/>
        </p:nvSpPr>
        <p:spPr>
          <a:xfrm>
            <a:off x="289170" y="4746739"/>
            <a:ext cx="4160864" cy="1613622"/>
          </a:xfrm>
          <a:prstGeom prst="roundRect">
            <a:avLst>
              <a:gd name="adj" fmla="val 6041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12" name="Picture 11" descr="A close-up of a syringe&#10;&#10;Description automatically generated with medium confidence">
            <a:extLst>
              <a:ext uri="{FF2B5EF4-FFF2-40B4-BE49-F238E27FC236}">
                <a16:creationId xmlns:a16="http://schemas.microsoft.com/office/drawing/2014/main" id="{6E19490C-EE66-4042-B59E-C521EA6338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713" y="1083404"/>
            <a:ext cx="1709931" cy="1321311"/>
          </a:xfrm>
          <a:prstGeom prst="rect">
            <a:avLst/>
          </a:prstGeom>
        </p:spPr>
      </p:pic>
      <p:sp>
        <p:nvSpPr>
          <p:cNvPr id="13" name="Rectangle: Rounded Corners 46">
            <a:extLst>
              <a:ext uri="{FF2B5EF4-FFF2-40B4-BE49-F238E27FC236}">
                <a16:creationId xmlns:a16="http://schemas.microsoft.com/office/drawing/2014/main" id="{3304C22E-ED00-BE46-9051-EC737C3B6CA7}"/>
              </a:ext>
            </a:extLst>
          </p:cNvPr>
          <p:cNvSpPr/>
          <p:nvPr/>
        </p:nvSpPr>
        <p:spPr>
          <a:xfrm>
            <a:off x="5978235" y="2560738"/>
            <a:ext cx="3608078" cy="3972409"/>
          </a:xfrm>
          <a:prstGeom prst="roundRect">
            <a:avLst>
              <a:gd name="adj" fmla="val 6041"/>
            </a:avLst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800" b="1">
                <a:solidFill>
                  <a:schemeClr val="tx2"/>
                </a:solidFill>
              </a:rPr>
              <a:t>Smithsonian Astrophysical Observatory</a:t>
            </a:r>
          </a:p>
        </p:txBody>
      </p:sp>
      <p:sp>
        <p:nvSpPr>
          <p:cNvPr id="14" name="Rectangle: Rounded Corners 48">
            <a:extLst>
              <a:ext uri="{FF2B5EF4-FFF2-40B4-BE49-F238E27FC236}">
                <a16:creationId xmlns:a16="http://schemas.microsoft.com/office/drawing/2014/main" id="{B091F646-66AC-FE47-82DF-473A0C1680BE}"/>
              </a:ext>
            </a:extLst>
          </p:cNvPr>
          <p:cNvSpPr/>
          <p:nvPr/>
        </p:nvSpPr>
        <p:spPr>
          <a:xfrm>
            <a:off x="6100651" y="3275120"/>
            <a:ext cx="3378131" cy="1612630"/>
          </a:xfrm>
          <a:prstGeom prst="roundRect">
            <a:avLst>
              <a:gd name="adj" fmla="val 604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r>
              <a:rPr lang="en-US" sz="1800" b="1" dirty="0">
                <a:solidFill>
                  <a:schemeClr val="tx2"/>
                </a:solidFill>
              </a:rPr>
              <a:t>Instrument Operations Center</a:t>
            </a: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Planning</a:t>
            </a:r>
          </a:p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Instrument Command Load Generation</a:t>
            </a:r>
          </a:p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Instrument Health &amp; Status Monitoring</a:t>
            </a:r>
          </a:p>
        </p:txBody>
      </p:sp>
      <p:sp>
        <p:nvSpPr>
          <p:cNvPr id="15" name="Rectangle: Rounded Corners 50">
            <a:extLst>
              <a:ext uri="{FF2B5EF4-FFF2-40B4-BE49-F238E27FC236}">
                <a16:creationId xmlns:a16="http://schemas.microsoft.com/office/drawing/2014/main" id="{36A6BF9D-5C86-6D44-8F41-0911C81E6506}"/>
              </a:ext>
            </a:extLst>
          </p:cNvPr>
          <p:cNvSpPr/>
          <p:nvPr/>
        </p:nvSpPr>
        <p:spPr>
          <a:xfrm>
            <a:off x="6115615" y="5013410"/>
            <a:ext cx="3378131" cy="1399421"/>
          </a:xfrm>
          <a:prstGeom prst="roundRect">
            <a:avLst>
              <a:gd name="adj" fmla="val 6041"/>
            </a:avLst>
          </a:prstGeom>
          <a:solidFill>
            <a:srgbClr val="FFFFCC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r>
              <a:rPr lang="en-US" sz="1800" b="1">
                <a:solidFill>
                  <a:schemeClr val="tx2"/>
                </a:solidFill>
              </a:rPr>
              <a:t>Science Data Processing Center</a:t>
            </a:r>
          </a:p>
          <a:p>
            <a:pPr algn="ctr"/>
            <a:endParaRPr lang="en-US" sz="110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1600">
                <a:solidFill>
                  <a:schemeClr val="tx1"/>
                </a:solidFill>
              </a:rPr>
              <a:t>Science Data Processing</a:t>
            </a:r>
          </a:p>
          <a:p>
            <a:pPr algn="ctr">
              <a:spcAft>
                <a:spcPts val="600"/>
              </a:spcAft>
            </a:pPr>
            <a:r>
              <a:rPr lang="en-US" sz="1600">
                <a:solidFill>
                  <a:schemeClr val="tx1"/>
                </a:solidFill>
              </a:rPr>
              <a:t>Image Navigation and Registration</a:t>
            </a:r>
          </a:p>
          <a:p>
            <a:pPr algn="ctr">
              <a:spcAft>
                <a:spcPts val="600"/>
              </a:spcAft>
            </a:pPr>
            <a:r>
              <a:rPr lang="en-US" sz="1600">
                <a:solidFill>
                  <a:schemeClr val="tx1"/>
                </a:solidFill>
              </a:rPr>
              <a:t>Command Load Planning and Input</a:t>
            </a:r>
          </a:p>
        </p:txBody>
      </p:sp>
      <p:sp>
        <p:nvSpPr>
          <p:cNvPr id="16" name="Rectangle: Rounded Corners 51">
            <a:extLst>
              <a:ext uri="{FF2B5EF4-FFF2-40B4-BE49-F238E27FC236}">
                <a16:creationId xmlns:a16="http://schemas.microsoft.com/office/drawing/2014/main" id="{8E85C1E1-6C38-8140-891B-924B5FC8644B}"/>
              </a:ext>
            </a:extLst>
          </p:cNvPr>
          <p:cNvSpPr/>
          <p:nvPr/>
        </p:nvSpPr>
        <p:spPr>
          <a:xfrm>
            <a:off x="1481854" y="2997457"/>
            <a:ext cx="2972200" cy="1613622"/>
          </a:xfrm>
          <a:prstGeom prst="roundRect">
            <a:avLst>
              <a:gd name="adj" fmla="val 604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r>
              <a:rPr lang="en-US" sz="1800" b="1">
                <a:solidFill>
                  <a:schemeClr val="tx2"/>
                </a:solidFill>
              </a:rPr>
              <a:t>Spacecraft Operations Center</a:t>
            </a:r>
          </a:p>
          <a:p>
            <a:pPr algn="ctr"/>
            <a:endParaRPr lang="en-US" sz="160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1600">
                <a:solidFill>
                  <a:schemeClr val="tx1"/>
                </a:solidFill>
              </a:rPr>
              <a:t>Spacecraft Command Generation</a:t>
            </a:r>
          </a:p>
          <a:p>
            <a:pPr algn="ctr">
              <a:spcAft>
                <a:spcPts val="600"/>
              </a:spcAft>
            </a:pPr>
            <a:r>
              <a:rPr lang="en-US" sz="1600">
                <a:solidFill>
                  <a:schemeClr val="tx1"/>
                </a:solidFill>
              </a:rPr>
              <a:t>Satellite H&amp;S Monitoring</a:t>
            </a:r>
          </a:p>
        </p:txBody>
      </p:sp>
      <p:sp>
        <p:nvSpPr>
          <p:cNvPr id="17" name="Rectangle: Rounded Corners 52">
            <a:extLst>
              <a:ext uri="{FF2B5EF4-FFF2-40B4-BE49-F238E27FC236}">
                <a16:creationId xmlns:a16="http://schemas.microsoft.com/office/drawing/2014/main" id="{4BE1A2FC-D95E-DA41-8FC3-6582A6F55E1F}"/>
              </a:ext>
            </a:extLst>
          </p:cNvPr>
          <p:cNvSpPr/>
          <p:nvPr/>
        </p:nvSpPr>
        <p:spPr>
          <a:xfrm>
            <a:off x="1471916" y="4762369"/>
            <a:ext cx="2972200" cy="1554480"/>
          </a:xfrm>
          <a:prstGeom prst="roundRect">
            <a:avLst>
              <a:gd name="adj" fmla="val 6041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r>
              <a:rPr lang="en-US" sz="1800" b="1">
                <a:solidFill>
                  <a:schemeClr val="tx2"/>
                </a:solidFill>
              </a:rPr>
              <a:t>Riverside Ground Station</a:t>
            </a:r>
          </a:p>
          <a:p>
            <a:pPr algn="ctr"/>
            <a:endParaRPr lang="en-US" sz="160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1600">
                <a:solidFill>
                  <a:schemeClr val="tx1"/>
                </a:solidFill>
              </a:rPr>
              <a:t>Raw Science &amp; Ancillary Data</a:t>
            </a:r>
          </a:p>
          <a:p>
            <a:pPr algn="ctr">
              <a:spcAft>
                <a:spcPts val="600"/>
              </a:spcAft>
            </a:pPr>
            <a:r>
              <a:rPr lang="en-US" sz="1600">
                <a:solidFill>
                  <a:schemeClr val="tx1"/>
                </a:solidFill>
              </a:rPr>
              <a:t>Queuing &amp; Distribution</a:t>
            </a:r>
          </a:p>
        </p:txBody>
      </p:sp>
      <p:sp>
        <p:nvSpPr>
          <p:cNvPr id="18" name="Rectangle: Rounded Corners 53">
            <a:extLst>
              <a:ext uri="{FF2B5EF4-FFF2-40B4-BE49-F238E27FC236}">
                <a16:creationId xmlns:a16="http://schemas.microsoft.com/office/drawing/2014/main" id="{C8340414-3E43-EF48-AF5E-49B5ACE16848}"/>
              </a:ext>
            </a:extLst>
          </p:cNvPr>
          <p:cNvSpPr/>
          <p:nvPr/>
        </p:nvSpPr>
        <p:spPr>
          <a:xfrm>
            <a:off x="9997446" y="3756079"/>
            <a:ext cx="2039037" cy="1230933"/>
          </a:xfrm>
          <a:prstGeom prst="roundRect">
            <a:avLst>
              <a:gd name="adj" fmla="val 6041"/>
            </a:avLst>
          </a:prstGeom>
          <a:solidFill>
            <a:schemeClr val="bg2">
              <a:lumMod val="90000"/>
            </a:schemeClr>
          </a:solidFill>
          <a:ln w="762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r>
              <a:rPr lang="en-US" sz="1800" b="1">
                <a:solidFill>
                  <a:schemeClr val="tx2"/>
                </a:solidFill>
              </a:rPr>
              <a:t>NASA LaRC ASDC</a:t>
            </a:r>
          </a:p>
          <a:p>
            <a:pPr algn="ctr"/>
            <a:endParaRPr lang="en-US" sz="140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600">
                <a:solidFill>
                  <a:schemeClr val="tx1"/>
                </a:solidFill>
              </a:rPr>
              <a:t>Raw &amp; Processed Data</a:t>
            </a:r>
          </a:p>
          <a:p>
            <a:pPr algn="ctr">
              <a:spcAft>
                <a:spcPts val="600"/>
              </a:spcAft>
            </a:pPr>
            <a:r>
              <a:rPr lang="en-US" sz="1600">
                <a:solidFill>
                  <a:schemeClr val="tx1"/>
                </a:solidFill>
              </a:rPr>
              <a:t>Storage &amp; Distribution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4EF8FE-B12C-7941-8260-0884D37F29D0}"/>
              </a:ext>
            </a:extLst>
          </p:cNvPr>
          <p:cNvSpPr txBox="1"/>
          <p:nvPr/>
        </p:nvSpPr>
        <p:spPr>
          <a:xfrm>
            <a:off x="4811265" y="3310542"/>
            <a:ext cx="936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Command</a:t>
            </a:r>
          </a:p>
          <a:p>
            <a:pPr algn="ctr"/>
            <a:r>
              <a:rPr lang="en-US" sz="1400"/>
              <a:t>Loads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09F6EE-606B-0946-BA70-4C8AE3EAFF50}"/>
              </a:ext>
            </a:extLst>
          </p:cNvPr>
          <p:cNvSpPr txBox="1"/>
          <p:nvPr/>
        </p:nvSpPr>
        <p:spPr>
          <a:xfrm>
            <a:off x="1001812" y="1490740"/>
            <a:ext cx="1988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Housekeeping Telemetry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BF3B84-5D2A-B944-98A5-56DD87BE11DA}"/>
              </a:ext>
            </a:extLst>
          </p:cNvPr>
          <p:cNvSpPr txBox="1"/>
          <p:nvPr/>
        </p:nvSpPr>
        <p:spPr>
          <a:xfrm>
            <a:off x="4657396" y="4238233"/>
            <a:ext cx="1167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Planning Aids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D166F0-AE53-0F49-90C6-6E300A80A092}"/>
              </a:ext>
            </a:extLst>
          </p:cNvPr>
          <p:cNvSpPr txBox="1"/>
          <p:nvPr/>
        </p:nvSpPr>
        <p:spPr>
          <a:xfrm>
            <a:off x="9457206" y="5039051"/>
            <a:ext cx="15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/>
              <a:t>Publicly Released Data Products</a:t>
            </a:r>
          </a:p>
        </p:txBody>
      </p:sp>
      <p:sp>
        <p:nvSpPr>
          <p:cNvPr id="23" name="Rectangle: Rounded Corners 59">
            <a:extLst>
              <a:ext uri="{FF2B5EF4-FFF2-40B4-BE49-F238E27FC236}">
                <a16:creationId xmlns:a16="http://schemas.microsoft.com/office/drawing/2014/main" id="{475F9C91-20B4-3243-ACA9-FAD57887DEDD}"/>
              </a:ext>
            </a:extLst>
          </p:cNvPr>
          <p:cNvSpPr/>
          <p:nvPr/>
        </p:nvSpPr>
        <p:spPr>
          <a:xfrm>
            <a:off x="9997445" y="5608310"/>
            <a:ext cx="2039037" cy="332768"/>
          </a:xfrm>
          <a:prstGeom prst="roundRect">
            <a:avLst>
              <a:gd name="adj" fmla="val 21971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800" b="1">
                <a:solidFill>
                  <a:schemeClr val="tx2"/>
                </a:solidFill>
              </a:rPr>
              <a:t>Science Data User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52D68329-25F0-EE43-B902-186B00DF3E4D}"/>
              </a:ext>
            </a:extLst>
          </p:cNvPr>
          <p:cNvSpPr/>
          <p:nvPr/>
        </p:nvSpPr>
        <p:spPr>
          <a:xfrm rot="16200000">
            <a:off x="4441839" y="931646"/>
            <a:ext cx="976825" cy="1500884"/>
          </a:xfrm>
          <a:prstGeom prst="trapezoid">
            <a:avLst>
              <a:gd name="adj" fmla="val 45762"/>
            </a:avLst>
          </a:prstGeom>
          <a:solidFill>
            <a:srgbClr val="5B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close-up of a fan&#10;&#10;Description automatically generated with low confidence">
            <a:extLst>
              <a:ext uri="{FF2B5EF4-FFF2-40B4-BE49-F238E27FC236}">
                <a16:creationId xmlns:a16="http://schemas.microsoft.com/office/drawing/2014/main" id="{D78606BA-10BE-0447-852F-5F7F1B2002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3749" y="1108224"/>
            <a:ext cx="1027809" cy="109714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7A40ACA-2D02-F346-BA44-AA0CE7E7B184}"/>
              </a:ext>
            </a:extLst>
          </p:cNvPr>
          <p:cNvSpPr txBox="1"/>
          <p:nvPr/>
        </p:nvSpPr>
        <p:spPr>
          <a:xfrm>
            <a:off x="3021714" y="1179847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solidFill>
                  <a:schemeClr val="tx2"/>
                </a:solidFill>
              </a:rPr>
              <a:t>IS-40e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451116-CCEA-EF49-807C-ADBF3BD0D564}"/>
              </a:ext>
            </a:extLst>
          </p:cNvPr>
          <p:cNvSpPr txBox="1"/>
          <p:nvPr/>
        </p:nvSpPr>
        <p:spPr>
          <a:xfrm>
            <a:off x="4740022" y="2107528"/>
            <a:ext cx="200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solidFill>
                  <a:schemeClr val="tx2"/>
                </a:solidFill>
              </a:rPr>
              <a:t>TEMPO Instrument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92763E3-8A0C-2241-AD84-86F92FAE688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7F27"/>
              </a:clrFrom>
              <a:clrTo>
                <a:srgbClr val="FF7F2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006" y="3117473"/>
            <a:ext cx="933450" cy="9334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1D137AA-7AFE-7C4E-BC0B-37DBF4DEA4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7F27"/>
              </a:clrFrom>
              <a:clrTo>
                <a:srgbClr val="FF7F2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170" y="5007628"/>
            <a:ext cx="933450" cy="933450"/>
          </a:xfrm>
          <a:prstGeom prst="rect">
            <a:avLst/>
          </a:prstGeom>
        </p:spPr>
      </p:pic>
      <p:cxnSp>
        <p:nvCxnSpPr>
          <p:cNvPr id="30" name="Connector: Elbow 70">
            <a:extLst>
              <a:ext uri="{FF2B5EF4-FFF2-40B4-BE49-F238E27FC236}">
                <a16:creationId xmlns:a16="http://schemas.microsoft.com/office/drawing/2014/main" id="{2445CE73-F7B7-934E-BF55-F347732F33AD}"/>
              </a:ext>
            </a:extLst>
          </p:cNvPr>
          <p:cNvCxnSpPr>
            <a:cxnSpLocks/>
            <a:stCxn id="18" idx="2"/>
            <a:endCxn id="23" idx="0"/>
          </p:cNvCxnSpPr>
          <p:nvPr/>
        </p:nvCxnSpPr>
        <p:spPr>
          <a:xfrm rot="5400000">
            <a:off x="10706316" y="5297661"/>
            <a:ext cx="621298" cy="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4459506-85DF-964F-9198-68438541BE7F}"/>
              </a:ext>
            </a:extLst>
          </p:cNvPr>
          <p:cNvCxnSpPr>
            <a:cxnSpLocks/>
          </p:cNvCxnSpPr>
          <p:nvPr/>
        </p:nvCxnSpPr>
        <p:spPr>
          <a:xfrm>
            <a:off x="4527664" y="4523380"/>
            <a:ext cx="141555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352B1B5-843C-564E-A745-CA4F7D4998D0}"/>
              </a:ext>
            </a:extLst>
          </p:cNvPr>
          <p:cNvCxnSpPr>
            <a:cxnSpLocks/>
          </p:cNvCxnSpPr>
          <p:nvPr/>
        </p:nvCxnSpPr>
        <p:spPr>
          <a:xfrm flipH="1" flipV="1">
            <a:off x="4509529" y="3582035"/>
            <a:ext cx="146304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01CABB0-218A-6349-B00E-F2E03D4E2DD5}"/>
              </a:ext>
            </a:extLst>
          </p:cNvPr>
          <p:cNvSpPr txBox="1"/>
          <p:nvPr/>
        </p:nvSpPr>
        <p:spPr>
          <a:xfrm>
            <a:off x="4622661" y="4529522"/>
            <a:ext cx="132055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/>
              <a:t>Mission Data,</a:t>
            </a:r>
          </a:p>
          <a:p>
            <a:pPr algn="ctr"/>
            <a:r>
              <a:rPr lang="en-US" sz="1400"/>
              <a:t>Ancillary Data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CB4539-0AC9-1446-856C-D24445E4CC8A}"/>
              </a:ext>
            </a:extLst>
          </p:cNvPr>
          <p:cNvSpPr txBox="1"/>
          <p:nvPr/>
        </p:nvSpPr>
        <p:spPr>
          <a:xfrm>
            <a:off x="728978" y="3947195"/>
            <a:ext cx="761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TT&amp;C Station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A49676-9E8B-9D4C-AD46-7A4D8FD102F3}"/>
              </a:ext>
            </a:extLst>
          </p:cNvPr>
          <p:cNvSpPr txBox="1"/>
          <p:nvPr/>
        </p:nvSpPr>
        <p:spPr>
          <a:xfrm>
            <a:off x="9513534" y="2918867"/>
            <a:ext cx="1427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Data Products</a:t>
            </a:r>
          </a:p>
        </p:txBody>
      </p:sp>
      <p:cxnSp>
        <p:nvCxnSpPr>
          <p:cNvPr id="36" name="Connector: Elbow 77">
            <a:extLst>
              <a:ext uri="{FF2B5EF4-FFF2-40B4-BE49-F238E27FC236}">
                <a16:creationId xmlns:a16="http://schemas.microsoft.com/office/drawing/2014/main" id="{CDC68982-D161-E444-859A-03878FE92860}"/>
              </a:ext>
            </a:extLst>
          </p:cNvPr>
          <p:cNvCxnSpPr>
            <a:cxnSpLocks/>
          </p:cNvCxnSpPr>
          <p:nvPr/>
        </p:nvCxnSpPr>
        <p:spPr>
          <a:xfrm rot="10800000" flipV="1">
            <a:off x="882702" y="1744059"/>
            <a:ext cx="2139013" cy="1253397"/>
          </a:xfrm>
          <a:prstGeom prst="bentConnector3">
            <a:avLst>
              <a:gd name="adj1" fmla="val 100056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Connector: Elbow 78">
            <a:extLst>
              <a:ext uri="{FF2B5EF4-FFF2-40B4-BE49-F238E27FC236}">
                <a16:creationId xmlns:a16="http://schemas.microsoft.com/office/drawing/2014/main" id="{8486D891-EC7E-9E45-9C85-70A63E6C8744}"/>
              </a:ext>
            </a:extLst>
          </p:cNvPr>
          <p:cNvCxnSpPr>
            <a:cxnSpLocks/>
            <a:stCxn id="26" idx="1"/>
          </p:cNvCxnSpPr>
          <p:nvPr/>
        </p:nvCxnSpPr>
        <p:spPr>
          <a:xfrm rot="10800000" flipV="1">
            <a:off x="571234" y="1364513"/>
            <a:ext cx="2450480" cy="3629122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Connector: Elbow 81">
            <a:extLst>
              <a:ext uri="{FF2B5EF4-FFF2-40B4-BE49-F238E27FC236}">
                <a16:creationId xmlns:a16="http://schemas.microsoft.com/office/drawing/2014/main" id="{730067A8-4752-CA48-9D8C-E75E7F5DB9DD}"/>
              </a:ext>
            </a:extLst>
          </p:cNvPr>
          <p:cNvCxnSpPr>
            <a:cxnSpLocks/>
          </p:cNvCxnSpPr>
          <p:nvPr/>
        </p:nvCxnSpPr>
        <p:spPr>
          <a:xfrm flipV="1">
            <a:off x="1164490" y="1992923"/>
            <a:ext cx="1864340" cy="1020164"/>
          </a:xfrm>
          <a:prstGeom prst="bentConnector3">
            <a:avLst>
              <a:gd name="adj1" fmla="val 534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C744E2D-8B22-954B-B88A-6FC872D467A6}"/>
              </a:ext>
            </a:extLst>
          </p:cNvPr>
          <p:cNvSpPr txBox="1"/>
          <p:nvPr/>
        </p:nvSpPr>
        <p:spPr>
          <a:xfrm>
            <a:off x="1001812" y="1103817"/>
            <a:ext cx="1823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Mission Data (TEMPO)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C93FE1-2934-9F41-A284-5F17485F658A}"/>
              </a:ext>
            </a:extLst>
          </p:cNvPr>
          <p:cNvSpPr txBox="1"/>
          <p:nvPr/>
        </p:nvSpPr>
        <p:spPr>
          <a:xfrm>
            <a:off x="1493161" y="1968158"/>
            <a:ext cx="1157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Commanding</a:t>
            </a:r>
          </a:p>
        </p:txBody>
      </p:sp>
      <p:cxnSp>
        <p:nvCxnSpPr>
          <p:cNvPr id="41" name="Connector: Elbow 84">
            <a:extLst>
              <a:ext uri="{FF2B5EF4-FFF2-40B4-BE49-F238E27FC236}">
                <a16:creationId xmlns:a16="http://schemas.microsoft.com/office/drawing/2014/main" id="{79609BAF-95C4-9C45-9EE3-52DF81D58E43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9601198" y="3179074"/>
            <a:ext cx="1415767" cy="577005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2" name="Graphic 41" descr="Database outline">
            <a:extLst>
              <a:ext uri="{FF2B5EF4-FFF2-40B4-BE49-F238E27FC236}">
                <a16:creationId xmlns:a16="http://schemas.microsoft.com/office/drawing/2014/main" id="{7E310CB5-D15B-C74E-9688-F4E13CB8BF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63894" y="6066467"/>
            <a:ext cx="366391" cy="366391"/>
          </a:xfrm>
          <a:prstGeom prst="rect">
            <a:avLst/>
          </a:prstGeom>
        </p:spPr>
      </p:pic>
      <p:pic>
        <p:nvPicPr>
          <p:cNvPr id="43" name="Graphic 42" descr="Database outline">
            <a:extLst>
              <a:ext uri="{FF2B5EF4-FFF2-40B4-BE49-F238E27FC236}">
                <a16:creationId xmlns:a16="http://schemas.microsoft.com/office/drawing/2014/main" id="{01CBD7FF-20D5-4546-AD1A-2CC2DBE597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941702" y="6066467"/>
            <a:ext cx="366391" cy="366391"/>
          </a:xfrm>
          <a:prstGeom prst="rect">
            <a:avLst/>
          </a:prstGeom>
        </p:spPr>
      </p:pic>
      <p:pic>
        <p:nvPicPr>
          <p:cNvPr id="44" name="Graphic 43" descr="Database outline">
            <a:extLst>
              <a:ext uri="{FF2B5EF4-FFF2-40B4-BE49-F238E27FC236}">
                <a16:creationId xmlns:a16="http://schemas.microsoft.com/office/drawing/2014/main" id="{FE828989-E64A-CA41-9A08-52A1E7F22D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234606" y="6066467"/>
            <a:ext cx="366391" cy="366391"/>
          </a:xfrm>
          <a:prstGeom prst="rect">
            <a:avLst/>
          </a:prstGeom>
        </p:spPr>
      </p:pic>
      <p:pic>
        <p:nvPicPr>
          <p:cNvPr id="45" name="Graphic 44" descr="Database outline">
            <a:extLst>
              <a:ext uri="{FF2B5EF4-FFF2-40B4-BE49-F238E27FC236}">
                <a16:creationId xmlns:a16="http://schemas.microsoft.com/office/drawing/2014/main" id="{49369D2C-7B6E-9D4F-8F38-BC56C555D4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501246" y="6066467"/>
            <a:ext cx="366391" cy="366391"/>
          </a:xfrm>
          <a:prstGeom prst="rect">
            <a:avLst/>
          </a:prstGeom>
        </p:spPr>
      </p:pic>
      <p:cxnSp>
        <p:nvCxnSpPr>
          <p:cNvPr id="46" name="Connector: Elbow 90">
            <a:extLst>
              <a:ext uri="{FF2B5EF4-FFF2-40B4-BE49-F238E27FC236}">
                <a16:creationId xmlns:a16="http://schemas.microsoft.com/office/drawing/2014/main" id="{8B2179D2-E4B6-EE47-B0B2-B4B7946F610E}"/>
              </a:ext>
            </a:extLst>
          </p:cNvPr>
          <p:cNvCxnSpPr>
            <a:cxnSpLocks/>
          </p:cNvCxnSpPr>
          <p:nvPr/>
        </p:nvCxnSpPr>
        <p:spPr>
          <a:xfrm flipV="1">
            <a:off x="4843158" y="5244473"/>
            <a:ext cx="1118194" cy="292633"/>
          </a:xfrm>
          <a:prstGeom prst="bentConnector3">
            <a:avLst>
              <a:gd name="adj1" fmla="val 254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A9CF51E1-11CA-9446-804A-ABFD496803DB}"/>
              </a:ext>
            </a:extLst>
          </p:cNvPr>
          <p:cNvSpPr txBox="1"/>
          <p:nvPr/>
        </p:nvSpPr>
        <p:spPr>
          <a:xfrm>
            <a:off x="4895683" y="5191560"/>
            <a:ext cx="105468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/>
              <a:t>Ancillary Data</a:t>
            </a:r>
          </a:p>
        </p:txBody>
      </p:sp>
    </p:spTree>
    <p:extLst>
      <p:ext uri="{BB962C8B-B14F-4D97-AF65-F5344CB8AC3E}">
        <p14:creationId xmlns:p14="http://schemas.microsoft.com/office/powerpoint/2010/main" val="310136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Instrument Simulator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B4D8FB0-2573-8848-9A72-DBCD1F27A8CA}"/>
              </a:ext>
            </a:extLst>
          </p:cNvPr>
          <p:cNvSpPr txBox="1">
            <a:spLocks/>
          </p:cNvSpPr>
          <p:nvPr/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May 2, 2023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19FD26-B96A-E041-8850-467208597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DA0E24C6-B8C2-40F0-BF2D-44D0E3E3802A}" type="slidenum">
              <a:rPr lang="en-US" smtClean="0"/>
              <a:t>4</a:t>
            </a:fld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3706E083-9D3F-9241-9F0D-9F6E6D4A8924}"/>
              </a:ext>
            </a:extLst>
          </p:cNvPr>
          <p:cNvSpPr txBox="1">
            <a:spLocks/>
          </p:cNvSpPr>
          <p:nvPr/>
        </p:nvSpPr>
        <p:spPr>
          <a:xfrm>
            <a:off x="101600" y="1143000"/>
            <a:ext cx="6344275" cy="15264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cs typeface="Times New Roman" panose="02020603050405020304" pitchFamily="18" charset="0"/>
              </a:rPr>
              <a:t>The TEMPO Instrument simulator consists of: </a:t>
            </a:r>
          </a:p>
          <a:p>
            <a:pPr marL="990586" lvl="1" indent="-457200">
              <a:buFont typeface="+mj-lt"/>
              <a:buAutoNum type="alphaUcPeriod"/>
            </a:pPr>
            <a:r>
              <a:rPr lang="en-US" sz="2000">
                <a:cs typeface="Times New Roman" panose="02020603050405020304" pitchFamily="18" charset="0"/>
              </a:rPr>
              <a:t>Instrument Control Electronics (ICE)</a:t>
            </a:r>
          </a:p>
          <a:p>
            <a:pPr marL="990586" lvl="1" indent="-457200">
              <a:buFont typeface="+mj-lt"/>
              <a:buAutoNum type="alphaUcPeriod"/>
            </a:pPr>
            <a:r>
              <a:rPr lang="en-US" sz="2000">
                <a:cs typeface="Times New Roman" panose="02020603050405020304" pitchFamily="18" charset="0"/>
              </a:rPr>
              <a:t>Instrument Simulator Console (ISC)</a:t>
            </a:r>
          </a:p>
          <a:p>
            <a:pPr marL="990586" lvl="1" indent="-457200">
              <a:buFont typeface="+mj-lt"/>
              <a:buAutoNum type="alphaUcPeriod"/>
            </a:pPr>
            <a:r>
              <a:rPr lang="en-US" sz="2000">
                <a:cs typeface="Times New Roman" panose="02020603050405020304" pitchFamily="18" charset="0"/>
              </a:rPr>
              <a:t>Bus Simulator Console (BSC)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F2A843-7CB6-5545-B621-4A049CB64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88" y="2613469"/>
            <a:ext cx="2881706" cy="40076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04E2594-2854-034A-82C9-2781C44679EC}"/>
              </a:ext>
            </a:extLst>
          </p:cNvPr>
          <p:cNvGrpSpPr/>
          <p:nvPr/>
        </p:nvGrpSpPr>
        <p:grpSpPr>
          <a:xfrm>
            <a:off x="6445875" y="1078229"/>
            <a:ext cx="5525163" cy="5542911"/>
            <a:chOff x="7680026" y="1678310"/>
            <a:chExt cx="4291012" cy="572134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FAB092C-831C-FD4A-AB5D-E8478EA86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6964857" y="2393479"/>
              <a:ext cx="5721349" cy="429101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EBF37A5-8354-0A42-8188-09DF931F74D7}"/>
                </a:ext>
              </a:extLst>
            </p:cNvPr>
            <p:cNvSpPr/>
            <p:nvPr/>
          </p:nvSpPr>
          <p:spPr>
            <a:xfrm>
              <a:off x="8405621" y="4112106"/>
              <a:ext cx="316465" cy="4765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9875831-CB4B-7D4A-AD0E-DE97B2BB06B2}"/>
                </a:ext>
              </a:extLst>
            </p:cNvPr>
            <p:cNvSpPr/>
            <p:nvPr/>
          </p:nvSpPr>
          <p:spPr>
            <a:xfrm>
              <a:off x="10560943" y="3262973"/>
              <a:ext cx="316465" cy="4765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7A9C30-136D-3C45-92D3-1D748D579D1A}"/>
                </a:ext>
              </a:extLst>
            </p:cNvPr>
            <p:cNvSpPr/>
            <p:nvPr/>
          </p:nvSpPr>
          <p:spPr>
            <a:xfrm>
              <a:off x="9067983" y="3082500"/>
              <a:ext cx="302770" cy="4765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9A80804-7C8F-B04C-8001-B038F1EDCA50}"/>
              </a:ext>
            </a:extLst>
          </p:cNvPr>
          <p:cNvSpPr txBox="1"/>
          <p:nvPr/>
        </p:nvSpPr>
        <p:spPr>
          <a:xfrm>
            <a:off x="3508079" y="5177835"/>
            <a:ext cx="2716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Keycard access, only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2D24261-8A1E-7B45-96CE-1994FFA99338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3148885" y="5408668"/>
            <a:ext cx="359194" cy="4125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305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Remote Monitor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51E6D2-30F9-6E4A-B6BA-21483F099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68"/>
            <a:ext cx="12192000" cy="657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10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Where TEMPO is Now?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36A441-91DD-B448-A47B-0DD18E723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082" y="751642"/>
            <a:ext cx="6075900" cy="6075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477A7B-ABA3-7140-BF0E-17F4A80177EF}"/>
              </a:ext>
            </a:extLst>
          </p:cNvPr>
          <p:cNvSpPr/>
          <p:nvPr/>
        </p:nvSpPr>
        <p:spPr>
          <a:xfrm>
            <a:off x="0" y="1933895"/>
            <a:ext cx="335805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300" dirty="0">
                <a:solidFill>
                  <a:srgbClr val="222222"/>
                </a:solidFill>
              </a:rPr>
              <a:t>Orbit drift between </a:t>
            </a:r>
            <a:r>
              <a:rPr lang="en-US" sz="2300" dirty="0">
                <a:solidFill>
                  <a:srgbClr val="0000FF"/>
                </a:solidFill>
              </a:rPr>
              <a:t>April 26 and May 1</a:t>
            </a:r>
            <a:r>
              <a:rPr lang="en-US" sz="2300" dirty="0">
                <a:solidFill>
                  <a:srgbClr val="222222"/>
                </a:solidFill>
              </a:rPr>
              <a:t>.</a:t>
            </a:r>
            <a:br>
              <a:rPr lang="en-US" sz="2300" dirty="0">
                <a:solidFill>
                  <a:srgbClr val="222222"/>
                </a:solidFill>
              </a:rPr>
            </a:br>
            <a:endParaRPr lang="en-US" sz="23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300" dirty="0"/>
              <a:t>The current spacecraft position is marked with an "</a:t>
            </a:r>
            <a:r>
              <a:rPr lang="en-US" sz="2300" dirty="0">
                <a:solidFill>
                  <a:srgbClr val="FF0000"/>
                </a:solidFill>
              </a:rPr>
              <a:t>x</a:t>
            </a:r>
            <a:r>
              <a:rPr lang="en-US" sz="2300" dirty="0"/>
              <a:t>” (at </a:t>
            </a:r>
            <a:r>
              <a:rPr lang="en-US" sz="2300" dirty="0">
                <a:solidFill>
                  <a:srgbClr val="0000FF"/>
                </a:solidFill>
              </a:rPr>
              <a:t>2023-05-01-05:39:58 AM EDT</a:t>
            </a:r>
            <a:r>
              <a:rPr lang="en-US" sz="2300" dirty="0"/>
              <a:t>).</a:t>
            </a:r>
            <a:br>
              <a:rPr lang="en-US" sz="2300" dirty="0"/>
            </a:br>
            <a:endParaRPr lang="en-US" sz="23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300" dirty="0"/>
              <a:t>The target geostationary position </a:t>
            </a:r>
            <a:r>
              <a:rPr lang="en-US" sz="2300" dirty="0">
                <a:solidFill>
                  <a:srgbClr val="0000FF"/>
                </a:solidFill>
              </a:rPr>
              <a:t>(-91W</a:t>
            </a:r>
            <a:r>
              <a:rPr lang="en-US" sz="2300" dirty="0"/>
              <a:t>) is marked with </a:t>
            </a:r>
            <a:r>
              <a:rPr lang="en-US" sz="2300" dirty="0">
                <a:solidFill>
                  <a:srgbClr val="FF0000"/>
                </a:solidFill>
              </a:rPr>
              <a:t>a solid dot</a:t>
            </a:r>
            <a:r>
              <a:rPr lang="en-US" sz="2300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282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Commissioning Timeline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0E08B30-B231-364B-B33B-E7188481B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2308"/>
            <a:ext cx="12192000" cy="311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82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Activation Phase</a:t>
            </a:r>
          </a:p>
        </p:txBody>
      </p:sp>
      <p:sp>
        <p:nvSpPr>
          <p:cNvPr id="6" name="Content Placeholder 21">
            <a:extLst>
              <a:ext uri="{FF2B5EF4-FFF2-40B4-BE49-F238E27FC236}">
                <a16:creationId xmlns:a16="http://schemas.microsoft.com/office/drawing/2014/main" id="{4E76DD9A-83F3-C54F-BD05-F926F4BA68A7}"/>
              </a:ext>
            </a:extLst>
          </p:cNvPr>
          <p:cNvSpPr txBox="1">
            <a:spLocks/>
          </p:cNvSpPr>
          <p:nvPr/>
        </p:nvSpPr>
        <p:spPr>
          <a:xfrm>
            <a:off x="101600" y="1143000"/>
            <a:ext cx="11988800" cy="5410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Initial Power On</a:t>
            </a:r>
          </a:p>
          <a:p>
            <a:r>
              <a:rPr lang="en-US" sz="2400"/>
              <a:t>Dry Out (28 day)</a:t>
            </a:r>
          </a:p>
          <a:p>
            <a:r>
              <a:rPr lang="en-US" sz="2400"/>
              <a:t>Test Pattern Data Transfer</a:t>
            </a:r>
          </a:p>
          <a:p>
            <a:r>
              <a:rPr lang="en-US" sz="2400"/>
              <a:t>Cooldown to Operational Temperatures</a:t>
            </a:r>
          </a:p>
          <a:p>
            <a:r>
              <a:rPr lang="en-US" sz="2400"/>
              <a:t>Dark Collects</a:t>
            </a:r>
          </a:p>
          <a:p>
            <a:r>
              <a:rPr lang="en-US" sz="2400"/>
              <a:t>Calibration Wheel Checkout – Reference movements</a:t>
            </a:r>
          </a:p>
          <a:p>
            <a:r>
              <a:rPr lang="en-US" sz="2400"/>
              <a:t>SMA Tuning</a:t>
            </a:r>
          </a:p>
          <a:p>
            <a:r>
              <a:rPr lang="en-US" sz="2400"/>
              <a:t>Command Load Testing</a:t>
            </a:r>
          </a:p>
          <a:p>
            <a:r>
              <a:rPr lang="en-US" sz="2400"/>
              <a:t>Calibration Wheel Checkout – Absolute movements</a:t>
            </a:r>
          </a:p>
          <a:p>
            <a:r>
              <a:rPr lang="en-US" sz="2400"/>
              <a:t>First Light</a:t>
            </a:r>
          </a:p>
          <a:p>
            <a:r>
              <a:rPr lang="en-US" sz="2400"/>
              <a:t>Working Diffuser Linearity Calibration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13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Instrument Characterization </a:t>
            </a:r>
            <a:br>
              <a:rPr lang="en-US" dirty="0"/>
            </a:br>
            <a:r>
              <a:rPr lang="en-US" dirty="0"/>
              <a:t>and Analysis (ICA)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61053199-8691-F94D-A233-9BB530F42E3A}"/>
              </a:ext>
            </a:extLst>
          </p:cNvPr>
          <p:cNvSpPr txBox="1">
            <a:spLocks/>
          </p:cNvSpPr>
          <p:nvPr/>
        </p:nvSpPr>
        <p:spPr>
          <a:xfrm>
            <a:off x="101600" y="1237596"/>
            <a:ext cx="11988800" cy="50528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Refine Earth Imaging Parameters </a:t>
            </a:r>
          </a:p>
          <a:p>
            <a:r>
              <a:rPr lang="en-US" sz="2400"/>
              <a:t>Refine Solar Imaging Parameters</a:t>
            </a:r>
          </a:p>
          <a:p>
            <a:r>
              <a:rPr lang="en-US" sz="2400"/>
              <a:t>Characterize Dark Current </a:t>
            </a:r>
          </a:p>
          <a:p>
            <a:r>
              <a:rPr lang="en-US" sz="2400"/>
              <a:t>Characterize Field of Regard (FOR) </a:t>
            </a:r>
          </a:p>
          <a:p>
            <a:r>
              <a:rPr lang="en-US" sz="2400"/>
              <a:t>Prove Operations </a:t>
            </a:r>
          </a:p>
          <a:p>
            <a:r>
              <a:rPr lang="en-US" sz="2400"/>
              <a:t>ConOps Scanning </a:t>
            </a:r>
          </a:p>
          <a:p>
            <a:r>
              <a:rPr lang="en-US" sz="2400"/>
              <a:t>Optimized Scanning </a:t>
            </a:r>
          </a:p>
          <a:p>
            <a:r>
              <a:rPr lang="en-US" sz="2400"/>
              <a:t>Boresight Analysis of Solar Calibrations </a:t>
            </a:r>
          </a:p>
          <a:p>
            <a:r>
              <a:rPr lang="en-US" sz="2400"/>
              <a:t>Evaluation of the SSIRU Corrupt Message Rate Limit </a:t>
            </a:r>
          </a:p>
          <a:p>
            <a:r>
              <a:rPr lang="en-US" sz="2400"/>
              <a:t>City Lights Observations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7526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4272</TotalTime>
  <Words>981</Words>
  <Application>Microsoft Office PowerPoint</Application>
  <PresentationFormat>Widescreen</PresentationFormat>
  <Paragraphs>182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Helvetica</vt:lpstr>
      <vt:lpstr>Times New Roman</vt:lpstr>
      <vt:lpstr>Wingdings</vt:lpstr>
      <vt:lpstr>ヒラギノ角ゴ Pro W3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Naeger, Aaron (MSFC-ST11)[UAH]</dc:creator>
  <cp:lastModifiedBy>Mike Newchurch</cp:lastModifiedBy>
  <cp:revision>236</cp:revision>
  <cp:lastPrinted>2023-05-01T15:00:54Z</cp:lastPrinted>
  <dcterms:created xsi:type="dcterms:W3CDTF">2020-05-12T18:08:23Z</dcterms:created>
  <dcterms:modified xsi:type="dcterms:W3CDTF">2023-05-01T23:27:37Z</dcterms:modified>
</cp:coreProperties>
</file>